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D7DB8-41F1-4D3C-B760-F07DE625EB7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A4A65B-D818-4606-B713-EEE939C339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 DATA &amp; TEST DATA SETS:   Contains the dog images of different breeds </a:t>
          </a:r>
        </a:p>
      </dgm:t>
    </dgm:pt>
    <dgm:pt modelId="{1BB68A39-12BE-4EBD-B67C-1A794E66FEBC}" type="parTrans" cxnId="{73113E73-58CD-4B8B-8149-D8BE3054137D}">
      <dgm:prSet/>
      <dgm:spPr/>
      <dgm:t>
        <a:bodyPr/>
        <a:lstStyle/>
        <a:p>
          <a:endParaRPr lang="en-US"/>
        </a:p>
      </dgm:t>
    </dgm:pt>
    <dgm:pt modelId="{622C0DFD-6459-4FA0-ABCE-2D51D6FE6212}" type="sibTrans" cxnId="{73113E73-58CD-4B8B-8149-D8BE3054137D}">
      <dgm:prSet/>
      <dgm:spPr/>
      <dgm:t>
        <a:bodyPr/>
        <a:lstStyle/>
        <a:p>
          <a:endParaRPr lang="en-US"/>
        </a:p>
      </dgm:t>
    </dgm:pt>
    <dgm:pt modelId="{B8C7EEF4-205E-4E9D-944F-8D5192D2EB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LABEL DATA SET: Contains different  Dog breed names with respective ID</a:t>
          </a:r>
        </a:p>
      </dgm:t>
    </dgm:pt>
    <dgm:pt modelId="{1E94969F-C0FC-4569-A272-8DB342076998}" type="parTrans" cxnId="{8F7DA2C0-CAB6-4C3B-9000-C32BF4638459}">
      <dgm:prSet/>
      <dgm:spPr/>
      <dgm:t>
        <a:bodyPr/>
        <a:lstStyle/>
        <a:p>
          <a:endParaRPr lang="en-US"/>
        </a:p>
      </dgm:t>
    </dgm:pt>
    <dgm:pt modelId="{2C4F104E-5566-43A9-9BDD-AEED85820F57}" type="sibTrans" cxnId="{8F7DA2C0-CAB6-4C3B-9000-C32BF4638459}">
      <dgm:prSet/>
      <dgm:spPr/>
      <dgm:t>
        <a:bodyPr/>
        <a:lstStyle/>
        <a:p>
          <a:endParaRPr lang="en-US"/>
        </a:p>
      </dgm:t>
    </dgm:pt>
    <dgm:pt modelId="{D9B7B643-85EF-40B4-8014-FBDBB39A1832}" type="pres">
      <dgm:prSet presAssocID="{4AAD7DB8-41F1-4D3C-B760-F07DE625EB7B}" presName="root" presStyleCnt="0">
        <dgm:presLayoutVars>
          <dgm:dir/>
          <dgm:resizeHandles val="exact"/>
        </dgm:presLayoutVars>
      </dgm:prSet>
      <dgm:spPr/>
    </dgm:pt>
    <dgm:pt modelId="{F55F7770-315F-48BC-847F-3A69C80DD5D4}" type="pres">
      <dgm:prSet presAssocID="{D5A4A65B-D818-4606-B713-EEE939C3390E}" presName="compNode" presStyleCnt="0"/>
      <dgm:spPr/>
    </dgm:pt>
    <dgm:pt modelId="{7C2151CF-7262-4470-96A1-2AA673586567}" type="pres">
      <dgm:prSet presAssocID="{D5A4A65B-D818-4606-B713-EEE939C3390E}" presName="bgRect" presStyleLbl="bgShp" presStyleIdx="0" presStyleCnt="2"/>
      <dgm:spPr/>
    </dgm:pt>
    <dgm:pt modelId="{BF4F4092-99BC-43EF-85C7-BD8551FDDCB6}" type="pres">
      <dgm:prSet presAssocID="{D5A4A65B-D818-4606-B713-EEE939C339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56C46694-1513-4EAA-8F3F-29F2B1CAB5AA}" type="pres">
      <dgm:prSet presAssocID="{D5A4A65B-D818-4606-B713-EEE939C3390E}" presName="spaceRect" presStyleCnt="0"/>
      <dgm:spPr/>
    </dgm:pt>
    <dgm:pt modelId="{A2158DB7-D193-4F3E-9AA8-901A98AEB1C0}" type="pres">
      <dgm:prSet presAssocID="{D5A4A65B-D818-4606-B713-EEE939C3390E}" presName="parTx" presStyleLbl="revTx" presStyleIdx="0" presStyleCnt="2">
        <dgm:presLayoutVars>
          <dgm:chMax val="0"/>
          <dgm:chPref val="0"/>
        </dgm:presLayoutVars>
      </dgm:prSet>
      <dgm:spPr/>
    </dgm:pt>
    <dgm:pt modelId="{0D9AC721-F519-4E70-B257-DB65869C3291}" type="pres">
      <dgm:prSet presAssocID="{622C0DFD-6459-4FA0-ABCE-2D51D6FE6212}" presName="sibTrans" presStyleCnt="0"/>
      <dgm:spPr/>
    </dgm:pt>
    <dgm:pt modelId="{EDB34400-916F-4ADE-A692-F3B0C8DB9985}" type="pres">
      <dgm:prSet presAssocID="{B8C7EEF4-205E-4E9D-944F-8D5192D2EBD6}" presName="compNode" presStyleCnt="0"/>
      <dgm:spPr/>
    </dgm:pt>
    <dgm:pt modelId="{5C4ACE7C-30B9-4AA0-9C95-6CEEBEEE73E1}" type="pres">
      <dgm:prSet presAssocID="{B8C7EEF4-205E-4E9D-944F-8D5192D2EBD6}" presName="bgRect" presStyleLbl="bgShp" presStyleIdx="1" presStyleCnt="2"/>
      <dgm:spPr/>
    </dgm:pt>
    <dgm:pt modelId="{9B632B3E-B3DD-494C-B63F-3FF65B63F827}" type="pres">
      <dgm:prSet presAssocID="{B8C7EEF4-205E-4E9D-944F-8D5192D2EB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BA84840D-241F-4568-B5B9-9EBA4ED494E5}" type="pres">
      <dgm:prSet presAssocID="{B8C7EEF4-205E-4E9D-944F-8D5192D2EBD6}" presName="spaceRect" presStyleCnt="0"/>
      <dgm:spPr/>
    </dgm:pt>
    <dgm:pt modelId="{02E5E748-7B1B-4C5A-A6D6-1B3013BCCF18}" type="pres">
      <dgm:prSet presAssocID="{B8C7EEF4-205E-4E9D-944F-8D5192D2EBD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BD7950F-776C-43E8-B3A9-202E60BB6AEF}" type="presOf" srcId="{D5A4A65B-D818-4606-B713-EEE939C3390E}" destId="{A2158DB7-D193-4F3E-9AA8-901A98AEB1C0}" srcOrd="0" destOrd="0" presId="urn:microsoft.com/office/officeart/2018/2/layout/IconVerticalSolidList"/>
    <dgm:cxn modelId="{0AEDF670-DDE6-4D5C-97B4-8E463281B72D}" type="presOf" srcId="{4AAD7DB8-41F1-4D3C-B760-F07DE625EB7B}" destId="{D9B7B643-85EF-40B4-8014-FBDBB39A1832}" srcOrd="0" destOrd="0" presId="urn:microsoft.com/office/officeart/2018/2/layout/IconVerticalSolidList"/>
    <dgm:cxn modelId="{73113E73-58CD-4B8B-8149-D8BE3054137D}" srcId="{4AAD7DB8-41F1-4D3C-B760-F07DE625EB7B}" destId="{D5A4A65B-D818-4606-B713-EEE939C3390E}" srcOrd="0" destOrd="0" parTransId="{1BB68A39-12BE-4EBD-B67C-1A794E66FEBC}" sibTransId="{622C0DFD-6459-4FA0-ABCE-2D51D6FE6212}"/>
    <dgm:cxn modelId="{214457AE-9327-4098-9FBD-C7253418C164}" type="presOf" srcId="{B8C7EEF4-205E-4E9D-944F-8D5192D2EBD6}" destId="{02E5E748-7B1B-4C5A-A6D6-1B3013BCCF18}" srcOrd="0" destOrd="0" presId="urn:microsoft.com/office/officeart/2018/2/layout/IconVerticalSolidList"/>
    <dgm:cxn modelId="{8F7DA2C0-CAB6-4C3B-9000-C32BF4638459}" srcId="{4AAD7DB8-41F1-4D3C-B760-F07DE625EB7B}" destId="{B8C7EEF4-205E-4E9D-944F-8D5192D2EBD6}" srcOrd="1" destOrd="0" parTransId="{1E94969F-C0FC-4569-A272-8DB342076998}" sibTransId="{2C4F104E-5566-43A9-9BDD-AEED85820F57}"/>
    <dgm:cxn modelId="{B9239384-1EDE-47B7-B1D0-9191554E0696}" type="presParOf" srcId="{D9B7B643-85EF-40B4-8014-FBDBB39A1832}" destId="{F55F7770-315F-48BC-847F-3A69C80DD5D4}" srcOrd="0" destOrd="0" presId="urn:microsoft.com/office/officeart/2018/2/layout/IconVerticalSolidList"/>
    <dgm:cxn modelId="{74F1E135-77D7-48F8-B852-9D6E8B46CFA8}" type="presParOf" srcId="{F55F7770-315F-48BC-847F-3A69C80DD5D4}" destId="{7C2151CF-7262-4470-96A1-2AA673586567}" srcOrd="0" destOrd="0" presId="urn:microsoft.com/office/officeart/2018/2/layout/IconVerticalSolidList"/>
    <dgm:cxn modelId="{63511F5A-1EAA-42F0-8EC0-8A1807634057}" type="presParOf" srcId="{F55F7770-315F-48BC-847F-3A69C80DD5D4}" destId="{BF4F4092-99BC-43EF-85C7-BD8551FDDCB6}" srcOrd="1" destOrd="0" presId="urn:microsoft.com/office/officeart/2018/2/layout/IconVerticalSolidList"/>
    <dgm:cxn modelId="{3334C666-3D22-4E4F-BAE7-47B8FCA049A3}" type="presParOf" srcId="{F55F7770-315F-48BC-847F-3A69C80DD5D4}" destId="{56C46694-1513-4EAA-8F3F-29F2B1CAB5AA}" srcOrd="2" destOrd="0" presId="urn:microsoft.com/office/officeart/2018/2/layout/IconVerticalSolidList"/>
    <dgm:cxn modelId="{C8FD1171-4D21-4D36-A7A9-0295F099094B}" type="presParOf" srcId="{F55F7770-315F-48BC-847F-3A69C80DD5D4}" destId="{A2158DB7-D193-4F3E-9AA8-901A98AEB1C0}" srcOrd="3" destOrd="0" presId="urn:microsoft.com/office/officeart/2018/2/layout/IconVerticalSolidList"/>
    <dgm:cxn modelId="{642B0BDA-507E-4775-AEA4-F9135C339D81}" type="presParOf" srcId="{D9B7B643-85EF-40B4-8014-FBDBB39A1832}" destId="{0D9AC721-F519-4E70-B257-DB65869C3291}" srcOrd="1" destOrd="0" presId="urn:microsoft.com/office/officeart/2018/2/layout/IconVerticalSolidList"/>
    <dgm:cxn modelId="{F5DC2D4A-B5A2-4318-9854-A7FFBA255732}" type="presParOf" srcId="{D9B7B643-85EF-40B4-8014-FBDBB39A1832}" destId="{EDB34400-916F-4ADE-A692-F3B0C8DB9985}" srcOrd="2" destOrd="0" presId="urn:microsoft.com/office/officeart/2018/2/layout/IconVerticalSolidList"/>
    <dgm:cxn modelId="{E8E314B4-8D29-43F4-9A62-4731B0451E4A}" type="presParOf" srcId="{EDB34400-916F-4ADE-A692-F3B0C8DB9985}" destId="{5C4ACE7C-30B9-4AA0-9C95-6CEEBEEE73E1}" srcOrd="0" destOrd="0" presId="urn:microsoft.com/office/officeart/2018/2/layout/IconVerticalSolidList"/>
    <dgm:cxn modelId="{2BA7DACB-D501-49DE-90EC-3731CC45786F}" type="presParOf" srcId="{EDB34400-916F-4ADE-A692-F3B0C8DB9985}" destId="{9B632B3E-B3DD-494C-B63F-3FF65B63F827}" srcOrd="1" destOrd="0" presId="urn:microsoft.com/office/officeart/2018/2/layout/IconVerticalSolidList"/>
    <dgm:cxn modelId="{11DA9946-DE3D-4231-8832-F305768C6C0F}" type="presParOf" srcId="{EDB34400-916F-4ADE-A692-F3B0C8DB9985}" destId="{BA84840D-241F-4568-B5B9-9EBA4ED494E5}" srcOrd="2" destOrd="0" presId="urn:microsoft.com/office/officeart/2018/2/layout/IconVerticalSolidList"/>
    <dgm:cxn modelId="{64982945-E811-4079-97C4-A05E4D3AB5C0}" type="presParOf" srcId="{EDB34400-916F-4ADE-A692-F3B0C8DB9985}" destId="{02E5E748-7B1B-4C5A-A6D6-1B3013BCCF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151CF-7262-4470-96A1-2AA673586567}">
      <dsp:nvSpPr>
        <dsp:cNvPr id="0" name=""/>
        <dsp:cNvSpPr/>
      </dsp:nvSpPr>
      <dsp:spPr>
        <a:xfrm>
          <a:off x="0" y="633231"/>
          <a:ext cx="5216426" cy="1169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F4092-99BC-43EF-85C7-BD8551FDDCB6}">
      <dsp:nvSpPr>
        <dsp:cNvPr id="0" name=""/>
        <dsp:cNvSpPr/>
      </dsp:nvSpPr>
      <dsp:spPr>
        <a:xfrm>
          <a:off x="353635" y="896266"/>
          <a:ext cx="642973" cy="6429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58DB7-D193-4F3E-9AA8-901A98AEB1C0}">
      <dsp:nvSpPr>
        <dsp:cNvPr id="0" name=""/>
        <dsp:cNvSpPr/>
      </dsp:nvSpPr>
      <dsp:spPr>
        <a:xfrm>
          <a:off x="1350244" y="633231"/>
          <a:ext cx="3866181" cy="1169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24" tIns="123724" rIns="123724" bIns="12372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 DATA &amp; TEST DATA SETS:   Contains the dog images of different breeds </a:t>
          </a:r>
        </a:p>
      </dsp:txBody>
      <dsp:txXfrm>
        <a:off x="1350244" y="633231"/>
        <a:ext cx="3866181" cy="1169043"/>
      </dsp:txXfrm>
    </dsp:sp>
    <dsp:sp modelId="{5C4ACE7C-30B9-4AA0-9C95-6CEEBEEE73E1}">
      <dsp:nvSpPr>
        <dsp:cNvPr id="0" name=""/>
        <dsp:cNvSpPr/>
      </dsp:nvSpPr>
      <dsp:spPr>
        <a:xfrm>
          <a:off x="0" y="2094535"/>
          <a:ext cx="5216426" cy="1169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32B3E-B3DD-494C-B63F-3FF65B63F827}">
      <dsp:nvSpPr>
        <dsp:cNvPr id="0" name=""/>
        <dsp:cNvSpPr/>
      </dsp:nvSpPr>
      <dsp:spPr>
        <a:xfrm>
          <a:off x="353635" y="2357570"/>
          <a:ext cx="642973" cy="6429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5E748-7B1B-4C5A-A6D6-1B3013BCCF18}">
      <dsp:nvSpPr>
        <dsp:cNvPr id="0" name=""/>
        <dsp:cNvSpPr/>
      </dsp:nvSpPr>
      <dsp:spPr>
        <a:xfrm>
          <a:off x="1350244" y="2094535"/>
          <a:ext cx="3866181" cy="1169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24" tIns="123724" rIns="123724" bIns="12372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LABEL DATA SET: Contains different  Dog breed names with respective ID</a:t>
          </a:r>
        </a:p>
      </dsp:txBody>
      <dsp:txXfrm>
        <a:off x="1350244" y="2094535"/>
        <a:ext cx="3866181" cy="1169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33:3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38:2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41:0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1:42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3:07:1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D35EC-8AD1-49A8-9DEB-A2E4E8E4F4B7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93C65-DD93-4B92-BC7D-EF3C6C081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4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33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3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4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4,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8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52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002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7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customXml" Target="../ink/ink2.xml"/><Relationship Id="rId7" Type="http://schemas.openxmlformats.org/officeDocument/2006/relationships/diagramData" Target="../diagrams/data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A7D205-3627-4C5D-809C-587E3FE65588}"/>
              </a:ext>
            </a:extLst>
          </p:cNvPr>
          <p:cNvSpPr txBox="1"/>
          <p:nvPr/>
        </p:nvSpPr>
        <p:spPr>
          <a:xfrm>
            <a:off x="1863306" y="715992"/>
            <a:ext cx="7884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Artificial Intelligence – Final Project Demo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C4ED6D9-939C-43D7-B8B4-79E5DE58F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3"/>
    </mc:Choice>
    <mc:Fallback xmlns="">
      <p:transition spd="slow" advTm="8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71512-3201-4152-B0B1-5E4C8DF39965}"/>
              </a:ext>
            </a:extLst>
          </p:cNvPr>
          <p:cNvSpPr txBox="1"/>
          <p:nvPr/>
        </p:nvSpPr>
        <p:spPr>
          <a:xfrm>
            <a:off x="1535502" y="595223"/>
            <a:ext cx="90663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End-to-end Multi-class Dog breed classification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E539E-78C0-45BF-BDCF-A967460FC55A}"/>
              </a:ext>
            </a:extLst>
          </p:cNvPr>
          <p:cNvSpPr txBox="1"/>
          <p:nvPr/>
        </p:nvSpPr>
        <p:spPr>
          <a:xfrm>
            <a:off x="5805577" y="2915729"/>
            <a:ext cx="528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By,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Venkata Harish Gogineni,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Pavan Kumar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Gonna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Sohith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RajGopal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Chinnam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3C8344-589C-4EBA-8BD3-2F78B88BC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42"/>
    </mc:Choice>
    <mc:Fallback xmlns="">
      <p:transition spd="slow" advTm="43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16849-0E8B-4B21-948E-834BD8789AE4}"/>
              </a:ext>
            </a:extLst>
          </p:cNvPr>
          <p:cNvSpPr txBox="1"/>
          <p:nvPr/>
        </p:nvSpPr>
        <p:spPr>
          <a:xfrm>
            <a:off x="629728" y="327804"/>
            <a:ext cx="615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Problem Description: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E7EFE-DB85-4A8F-A893-EB7061ECF52A}"/>
              </a:ext>
            </a:extLst>
          </p:cNvPr>
          <p:cNvSpPr txBox="1"/>
          <p:nvPr/>
        </p:nvSpPr>
        <p:spPr>
          <a:xfrm>
            <a:off x="1112808" y="1561381"/>
            <a:ext cx="90836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1. Problem: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       Identifying the breed of a dog, given an image of a dog.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2. Data: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       Kaggle's dog breed identification competition.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3. Evaluation: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       The evaluation is a file with prediction probabilities for each dog breed of each test         image.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4. Features: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       Info about data:</a:t>
            </a:r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            Unstructured images Best to use deep learning/transfer learning.</a:t>
            </a:r>
          </a:p>
        </p:txBody>
      </p:sp>
    </p:spTree>
    <p:extLst>
      <p:ext uri="{BB962C8B-B14F-4D97-AF65-F5344CB8AC3E}">
        <p14:creationId xmlns:p14="http://schemas.microsoft.com/office/powerpoint/2010/main" val="212509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8A58-AB82-4369-8EB9-93BDF45391E1}"/>
              </a:ext>
            </a:extLst>
          </p:cNvPr>
          <p:cNvSpPr txBox="1"/>
          <p:nvPr/>
        </p:nvSpPr>
        <p:spPr>
          <a:xfrm>
            <a:off x="1050879" y="609600"/>
            <a:ext cx="5562706" cy="142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DATA SET DESCRIPTION: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B7D8314A-7F0C-BBB9-499E-3007ABB19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784" y="1460843"/>
            <a:ext cx="3951737" cy="3951737"/>
          </a:xfrm>
          <a:prstGeom prst="rect">
            <a:avLst/>
          </a:prstGeom>
        </p:spPr>
      </p:pic>
      <p:graphicFrame>
        <p:nvGraphicFramePr>
          <p:cNvPr id="31" name="TextBox 2">
            <a:extLst>
              <a:ext uri="{FF2B5EF4-FFF2-40B4-BE49-F238E27FC236}">
                <a16:creationId xmlns:a16="http://schemas.microsoft.com/office/drawing/2014/main" id="{3D89693A-EBB4-0C0C-2D45-87B7ED251F3A}"/>
              </a:ext>
            </a:extLst>
          </p:cNvPr>
          <p:cNvGraphicFramePr/>
          <p:nvPr/>
        </p:nvGraphicFramePr>
        <p:xfrm>
          <a:off x="1050879" y="2357567"/>
          <a:ext cx="5216426" cy="3896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01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ADFE7-9A62-4BEB-9456-4CD1E3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7" y="374508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PrEPRocessing</a:t>
            </a:r>
            <a:r>
              <a:rPr lang="en-US" dirty="0"/>
              <a:t> </a:t>
            </a: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391E10BC-63C1-734B-F06C-440B2389D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1315" y="2800351"/>
            <a:ext cx="4060683" cy="4060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0C1FE-31EB-4CDC-A6DC-6A7560ACE759}"/>
              </a:ext>
            </a:extLst>
          </p:cNvPr>
          <p:cNvSpPr txBox="1"/>
          <p:nvPr/>
        </p:nvSpPr>
        <p:spPr>
          <a:xfrm>
            <a:off x="1009291" y="1548776"/>
            <a:ext cx="7530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taken  huge dataset. So,  It’s hard to process this large  data in local servers. For this we have used Google </a:t>
            </a:r>
            <a:r>
              <a:rPr lang="en-US" dirty="0" err="1"/>
              <a:t>Colab</a:t>
            </a:r>
            <a:r>
              <a:rPr lang="en-US" dirty="0"/>
              <a:t> with high GPU.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 the data is converted into Tensors using TensorFlow and </a:t>
            </a:r>
            <a:r>
              <a:rPr lang="en-US" dirty="0" err="1"/>
              <a:t>TensorFlow_Libraries</a:t>
            </a:r>
            <a:r>
              <a:rPr lang="en-US" dirty="0"/>
              <a:t> which is nothing but the numerical representation of the loaded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Preprocessing Images(turning </a:t>
            </a:r>
            <a:r>
              <a:rPr lang="en-US" dirty="0" err="1"/>
              <a:t>imagesinto</a:t>
            </a:r>
            <a:r>
              <a:rPr lang="en-US" dirty="0"/>
              <a:t> Tensors) Function that preprocess our images into Tensors: Take an image </a:t>
            </a:r>
            <a:r>
              <a:rPr lang="en-US" dirty="0" err="1"/>
              <a:t>filepath</a:t>
            </a:r>
            <a:r>
              <a:rPr lang="en-US" dirty="0"/>
              <a:t> as </a:t>
            </a:r>
            <a:r>
              <a:rPr lang="en-US" dirty="0" err="1"/>
              <a:t>i</a:t>
            </a:r>
            <a:r>
              <a:rPr lang="en-US" dirty="0"/>
              <a:t>/</a:t>
            </a:r>
            <a:r>
              <a:rPr lang="en-US" dirty="0" err="1"/>
              <a:t>p.Use</a:t>
            </a:r>
            <a:r>
              <a:rPr lang="en-US" dirty="0"/>
              <a:t> TensorFlow to read the file and save it to a variable, </a:t>
            </a:r>
            <a:r>
              <a:rPr lang="en-US" dirty="0" err="1"/>
              <a:t>imageTurn</a:t>
            </a:r>
            <a:r>
              <a:rPr lang="en-US" dirty="0"/>
              <a:t> our image (jpg) into Tensors. Resize the image to a shape of (224, 224).Return the modified image.</a:t>
            </a:r>
          </a:p>
        </p:txBody>
      </p:sp>
    </p:spTree>
    <p:extLst>
      <p:ext uri="{BB962C8B-B14F-4D97-AF65-F5344CB8AC3E}">
        <p14:creationId xmlns:p14="http://schemas.microsoft.com/office/powerpoint/2010/main" val="369660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0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A4DCB-B603-4693-B480-0B7258675D50}"/>
              </a:ext>
            </a:extLst>
          </p:cNvPr>
          <p:cNvSpPr txBox="1"/>
          <p:nvPr/>
        </p:nvSpPr>
        <p:spPr>
          <a:xfrm>
            <a:off x="351624" y="46454"/>
            <a:ext cx="8039339" cy="15049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MODEL BUILDING WITH DATA SETS :	</a:t>
            </a:r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DCF77687-03A6-FE42-8948-0057A0655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999" y="1071350"/>
            <a:ext cx="4281700" cy="4281700"/>
          </a:xfrm>
          <a:prstGeom prst="rect">
            <a:avLst/>
          </a:prstGeom>
        </p:spPr>
      </p:pic>
      <p:sp>
        <p:nvSpPr>
          <p:cNvPr id="32" name="Freeform: Shape 25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971A4-8D93-4D08-A5DA-E1414027A282}"/>
              </a:ext>
            </a:extLst>
          </p:cNvPr>
          <p:cNvSpPr txBox="1"/>
          <p:nvPr/>
        </p:nvSpPr>
        <p:spPr>
          <a:xfrm>
            <a:off x="577970" y="1863306"/>
            <a:ext cx="5719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</a:t>
            </a:r>
            <a:r>
              <a:rPr lang="en-US" dirty="0" err="1"/>
              <a:t>Keras</a:t>
            </a:r>
            <a:r>
              <a:rPr lang="en-US" dirty="0"/>
              <a:t>, on the other hand, It is a high-level API that runs on top of TensorFlow. </a:t>
            </a:r>
            <a:r>
              <a:rPr lang="en-US" dirty="0" err="1"/>
              <a:t>Keras</a:t>
            </a:r>
            <a:r>
              <a:rPr lang="en-US" dirty="0"/>
              <a:t> simplifies the implementation of complex neural networks with its easy to use framework.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this, we divide our data into small batches with different number of dog images(32, 100, 1000 etc.;).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these batches are used to train our model one after another to get the breed of a dog.</a:t>
            </a:r>
          </a:p>
        </p:txBody>
      </p:sp>
    </p:spTree>
    <p:extLst>
      <p:ext uri="{BB962C8B-B14F-4D97-AF65-F5344CB8AC3E}">
        <p14:creationId xmlns:p14="http://schemas.microsoft.com/office/powerpoint/2010/main" val="26945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40F57-386F-4F9C-865E-F577C6E534DB}"/>
              </a:ext>
            </a:extLst>
          </p:cNvPr>
          <p:cNvSpPr txBox="1"/>
          <p:nvPr/>
        </p:nvSpPr>
        <p:spPr>
          <a:xfrm>
            <a:off x="479819" y="280402"/>
            <a:ext cx="4754333" cy="1621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OBSERVATIONS OBTAINED AFTER BUILDING MODEL:	</a:t>
            </a:r>
          </a:p>
          <a:p>
            <a:pPr>
              <a:spcAft>
                <a:spcPts val="600"/>
              </a:spcAft>
            </a:pPr>
            <a:endParaRPr lang="en-US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  <a:p>
            <a:pPr>
              <a:spcAft>
                <a:spcPts val="600"/>
              </a:spcAft>
            </a:pP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* Result shows us the probability of Dog breed  prediction for the respective Dog images which are loaded into the model.</a:t>
            </a:r>
          </a:p>
        </p:txBody>
      </p:sp>
      <p:pic>
        <p:nvPicPr>
          <p:cNvPr id="6" name="Graphic 5" descr="Statistics">
            <a:extLst>
              <a:ext uri="{FF2B5EF4-FFF2-40B4-BE49-F238E27FC236}">
                <a16:creationId xmlns:a16="http://schemas.microsoft.com/office/drawing/2014/main" id="{44FA7320-4EA2-A092-4AE0-C5A3E3083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1673" y="1978172"/>
            <a:ext cx="3846011" cy="384601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BC0C3-319F-2831-B994-FB2E146FB6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12546" r="1641" b="5582"/>
          <a:stretch/>
        </p:blipFill>
        <p:spPr>
          <a:xfrm>
            <a:off x="3447940" y="2182774"/>
            <a:ext cx="7388774" cy="39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9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64D1E-E7DB-48F2-AC87-E01D705853C0}"/>
              </a:ext>
            </a:extLst>
          </p:cNvPr>
          <p:cNvSpPr txBox="1"/>
          <p:nvPr/>
        </p:nvSpPr>
        <p:spPr>
          <a:xfrm>
            <a:off x="1050879" y="2296161"/>
            <a:ext cx="4788505" cy="384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10CEE1B-86C7-BD76-C71E-641B839AD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1673" y="1978172"/>
            <a:ext cx="3846011" cy="384601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65"/>
    </mc:Choice>
    <mc:Fallback xmlns="">
      <p:transition spd="slow" advTm="35465"/>
    </mc:Fallback>
  </mc:AlternateContent>
</p:sld>
</file>

<file path=ppt/theme/theme1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2E8E5"/>
      </a:lt2>
      <a:accent1>
        <a:srgbClr val="C696B1"/>
      </a:accent1>
      <a:accent2>
        <a:srgbClr val="BA7FB9"/>
      </a:accent2>
      <a:accent3>
        <a:srgbClr val="B396C6"/>
      </a:accent3>
      <a:accent4>
        <a:srgbClr val="8A7FBA"/>
      </a:accent4>
      <a:accent5>
        <a:srgbClr val="96A1C6"/>
      </a:accent5>
      <a:accent6>
        <a:srgbClr val="7FA5BA"/>
      </a:accent6>
      <a:hlink>
        <a:srgbClr val="558D6D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375</Words>
  <Application>Microsoft Macintosh PowerPoint</Application>
  <PresentationFormat>Widescreen</PresentationFormat>
  <Paragraphs>34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Bembo</vt:lpstr>
      <vt:lpstr>Calibri</vt:lpstr>
      <vt:lpstr>Roboto</vt:lpstr>
      <vt:lpstr>ArchiveVTI</vt:lpstr>
      <vt:lpstr>PowerPoint Presentation</vt:lpstr>
      <vt:lpstr>PowerPoint Presentation</vt:lpstr>
      <vt:lpstr>PowerPoint Presentation</vt:lpstr>
      <vt:lpstr>PowerPoint Presentation</vt:lpstr>
      <vt:lpstr>Data PrEPRocessing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Gogineni</dc:creator>
  <cp:lastModifiedBy>Microsoft Office User</cp:lastModifiedBy>
  <cp:revision>9</cp:revision>
  <dcterms:created xsi:type="dcterms:W3CDTF">2022-04-30T00:44:43Z</dcterms:created>
  <dcterms:modified xsi:type="dcterms:W3CDTF">2022-05-05T02:48:14Z</dcterms:modified>
</cp:coreProperties>
</file>